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7171D4-695E-4F14-8FE4-D61D4F109D85}">
  <a:tblStyle styleId="{247171D4-695E-4F14-8FE4-D61D4F109D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e0e652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e0e65296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e104881e1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e104881e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104881e1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e104881e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104881e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104881e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104881e1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104881e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1cbac86b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1cbac8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1cbac86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1cbac8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1cbac86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1cbac8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e104881e1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e104881e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134c2106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134c210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0f21dec7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0f21de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0e6529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e0e65296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1cbac86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e1cbac8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0f21dec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0f21de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0f21dec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0f21dec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e0f21dec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e0f21dec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e0f21dec7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e0f21de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e0f21dec7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e0f21dec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e0e65296e_0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e0e65296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e0e65296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e0e65296e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e0e65296e_0_2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e0e65296e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0e65296e_0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e0e65296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0e65296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e0e6529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e0e65296e_0_3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e0e65296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0e65296e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e0e65296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0e65296e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e0e65296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0e65296e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e0e65296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0e65296e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e0e6529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e104881e1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e104881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0e65296e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0e65296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e104881e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e104881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0e65296e_0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0e65296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104881e1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e104881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0760" y="2763109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76200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>
            <p:ph type="title"/>
          </p:nvPr>
        </p:nvSpPr>
        <p:spPr>
          <a:xfrm>
            <a:off x="820760" y="762000"/>
            <a:ext cx="72564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  <a:defRPr b="1" i="0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8860" y="5817713"/>
            <a:ext cx="2795855" cy="44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JI - Promotion Photos\2012.8学院楼\DSC_0462副本.jp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747" y="2924944"/>
            <a:ext cx="2594653" cy="17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311770" y="64770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文本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>
  <p:cSld name="标题和内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D7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D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95536" y="341784"/>
            <a:ext cx="720080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  <a:defRPr b="1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1066800"/>
            <a:ext cx="73152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8933" y="419099"/>
            <a:ext cx="1426467" cy="68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990600"/>
            <a:ext cx="73152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3"/>
          <p:cNvSpPr txBox="1"/>
          <p:nvPr/>
        </p:nvSpPr>
        <p:spPr>
          <a:xfrm>
            <a:off x="467544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交大密西根学院</a:t>
            </a:r>
            <a:r>
              <a:rPr b="0" i="0" lang="en-US" sz="1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   UM-SJTU Joint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>
  <p:cSld name="节标题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8200" y="304800"/>
            <a:ext cx="4294641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2209800" y="2362200"/>
            <a:ext cx="5867400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Thank 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706500" y="6519450"/>
            <a:ext cx="75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gif"/><Relationship Id="rId4" Type="http://schemas.openxmlformats.org/officeDocument/2006/relationships/image" Target="../media/image4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22.jpg"/><Relationship Id="rId6" Type="http://schemas.openxmlformats.org/officeDocument/2006/relationships/image" Target="../media/image6.jpg"/><Relationship Id="rId7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10" Type="http://schemas.openxmlformats.org/officeDocument/2006/relationships/image" Target="../media/image7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820760" y="2925381"/>
            <a:ext cx="41910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Sponsor: Panasonic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Mentor: Zhuosi Zhang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Instructor: Mingjian Li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Presented by Group 17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820760" y="762000"/>
            <a:ext cx="7423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b="1" i="0" lang="en-US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Automatic Measurement System for Cargo Volume</a:t>
            </a:r>
            <a:endParaRPr b="1" i="0" sz="44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lang="en-US" sz="3600"/>
              <a:t>Design Review III</a:t>
            </a:r>
            <a:endParaRPr sz="3600"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725" y="2712500"/>
            <a:ext cx="3015575" cy="3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 - Camera Positions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1088105"/>
            <a:ext cx="35623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 - Reflection Tape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8909"/>
            <a:ext cx="8839200" cy="266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Design - Aligning Method</a:t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50" y="1144300"/>
            <a:ext cx="3133132" cy="25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50" y="1144300"/>
            <a:ext cx="3133120" cy="25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850" y="3792828"/>
            <a:ext cx="3133125" cy="25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8650" y="3792831"/>
            <a:ext cx="3133125" cy="259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- Aligning Method</a:t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537" y="1388525"/>
            <a:ext cx="5810925" cy="48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- </a:t>
            </a:r>
            <a:r>
              <a:rPr lang="en-US" sz="3000"/>
              <a:t>Denoising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25" y="1197109"/>
            <a:ext cx="26003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963" y="3923672"/>
            <a:ext cx="278406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200" y="1197109"/>
            <a:ext cx="2856276" cy="2638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 rot="-1776404">
            <a:off x="1657376" y="2508314"/>
            <a:ext cx="447531" cy="18084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1457325" y="2717800"/>
            <a:ext cx="1762200" cy="52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171575" y="1955800"/>
            <a:ext cx="85800" cy="59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95525" y="1241477"/>
            <a:ext cx="7200900" cy="94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/>
              <a:t>Random Incremental Algorithm</a:t>
            </a:r>
            <a:endParaRPr b="0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2587925"/>
            <a:ext cx="3967425" cy="18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467550" y="5017850"/>
            <a:ext cx="5117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https://blog.csdn.net/theArcticOcean/article/details/50646428</a:t>
            </a:r>
            <a:endParaRPr sz="1200"/>
          </a:p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- </a:t>
            </a:r>
            <a:r>
              <a:rPr lang="en-US" sz="3000"/>
              <a:t>Convex Hull Construction</a:t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776" y="2219952"/>
            <a:ext cx="3589600" cy="260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457200" y="1214206"/>
            <a:ext cx="8229600" cy="63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000"/>
              <a:t>Shape </a:t>
            </a:r>
            <a:r>
              <a:rPr lang="en-US" sz="3000"/>
              <a:t>Detection - Length &amp; width</a:t>
            </a:r>
            <a:r>
              <a:rPr lang="en-US" sz="3000"/>
              <a:t> Recognition</a:t>
            </a:r>
            <a:endParaRPr sz="3000"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- Volume Estimation</a:t>
            </a:r>
            <a:endParaRPr/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0" y="2220450"/>
            <a:ext cx="4013125" cy="3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4348500" y="2086625"/>
            <a:ext cx="4517100" cy="423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Choose the Axis pass through the center of weight </a:t>
            </a:r>
            <a:endParaRPr sz="2000"/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Get the length 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-US" sz="2000"/>
              <a:t>among the cross section</a:t>
            </a:r>
            <a:endParaRPr sz="2000"/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Rotate the cross section to get a couple of 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US" sz="200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000"/>
              <a:t>s</a:t>
            </a:r>
            <a:endParaRPr sz="2000"/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The width vector is on the surface of cross section with minimum 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b="1" i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-US" sz="2000"/>
              <a:t>Get the length vector which is </a:t>
            </a:r>
            <a:r>
              <a:rPr lang="en-US" sz="2000">
                <a:solidFill>
                  <a:srgbClr val="003D7F"/>
                </a:solidFill>
              </a:rPr>
              <a:t>perpendicular to width</a:t>
            </a:r>
            <a:endParaRPr sz="2000"/>
          </a:p>
        </p:txBody>
      </p:sp>
      <p:cxnSp>
        <p:nvCxnSpPr>
          <p:cNvPr id="236" name="Google Shape;236;p28"/>
          <p:cNvCxnSpPr/>
          <p:nvPr/>
        </p:nvCxnSpPr>
        <p:spPr>
          <a:xfrm>
            <a:off x="3193050" y="2578825"/>
            <a:ext cx="3774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8"/>
          <p:cNvCxnSpPr/>
          <p:nvPr/>
        </p:nvCxnSpPr>
        <p:spPr>
          <a:xfrm flipH="1">
            <a:off x="2546250" y="2578825"/>
            <a:ext cx="646800" cy="1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Project Photo:</a:t>
            </a:r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 Assessment</a:t>
            </a:r>
            <a:endParaRPr/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2030325"/>
            <a:ext cx="5301750" cy="421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550" y="1073450"/>
            <a:ext cx="2625599" cy="52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Output Demo</a:t>
            </a:r>
            <a:r>
              <a:rPr lang="en-US"/>
              <a:t>:</a:t>
            </a:r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 Assessment</a:t>
            </a:r>
            <a:endParaRPr/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475" y="2260850"/>
            <a:ext cx="3483526" cy="36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324" y="2260837"/>
            <a:ext cx="3483534" cy="36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Analysis</a:t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graphicFrame>
        <p:nvGraphicFramePr>
          <p:cNvPr id="262" name="Google Shape;262;p31"/>
          <p:cNvGraphicFramePr/>
          <p:nvPr/>
        </p:nvGraphicFramePr>
        <p:xfrm>
          <a:off x="47663" y="116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{247171D4-695E-4F14-8FE4-D61D4F109D85}</a:tableStyleId>
              </a:tblPr>
              <a:tblGrid>
                <a:gridCol w="2082800"/>
                <a:gridCol w="2108600"/>
                <a:gridCol w="2403050"/>
                <a:gridCol w="2454225"/>
              </a:tblGrid>
              <a:tr h="745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Original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Tested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= 0.3m/s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Tested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= 0.4m/s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Length(cm)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40.8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7.4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8.2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Width(cm)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27.4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26.4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9.6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10.5%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Height(cm)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20.1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-4.3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-0.5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Volume(cm^3)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19,950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22,470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21,918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12.6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9.8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1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Members: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Zesen Wang (Leader)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Xinyi Wu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Yier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EE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Yetong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ME + UM CE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Zitao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Introduction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8" y="1275489"/>
            <a:ext cx="1098050" cy="146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6664" l="0" r="0" t="0"/>
          <a:stretch/>
        </p:blipFill>
        <p:spPr>
          <a:xfrm>
            <a:off x="4497113" y="4846825"/>
            <a:ext cx="1098074" cy="13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113" y="3170700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8256" l="0" r="0" t="0"/>
          <a:stretch/>
        </p:blipFill>
        <p:spPr>
          <a:xfrm>
            <a:off x="6347325" y="3970450"/>
            <a:ext cx="1247774" cy="15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4775" y="1814950"/>
            <a:ext cx="1012875" cy="15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Analysis</a:t>
            </a:r>
            <a:endParaRPr/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graphicFrame>
        <p:nvGraphicFramePr>
          <p:cNvPr id="269" name="Google Shape;269;p32"/>
          <p:cNvGraphicFramePr/>
          <p:nvPr/>
        </p:nvGraphicFramePr>
        <p:xfrm>
          <a:off x="47650" y="11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{247171D4-695E-4F14-8FE4-D61D4F109D85}</a:tableStyleId>
              </a:tblPr>
              <a:tblGrid>
                <a:gridCol w="2082800"/>
                <a:gridCol w="2108600"/>
                <a:gridCol w="2403050"/>
                <a:gridCol w="2454225"/>
              </a:tblGrid>
              <a:tr h="42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Original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Tested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= 0.3m/s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Tested Value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= 0.4m/s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Length(cm)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23.7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23.5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7.7%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6.8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Width(cm)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18.5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17.6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8.8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3.5%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Height(cm)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9.9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9.8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Volume(cm^3)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3740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4340.7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4053.3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Error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16.1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8.4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Analysis</a:t>
            </a:r>
            <a:endParaRPr/>
          </a:p>
        </p:txBody>
      </p:sp>
      <p:sp>
        <p:nvSpPr>
          <p:cNvPr id="275" name="Google Shape;275;p3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graphicFrame>
        <p:nvGraphicFramePr>
          <p:cNvPr id="276" name="Google Shape;276;p33"/>
          <p:cNvGraphicFramePr/>
          <p:nvPr/>
        </p:nvGraphicFramePr>
        <p:xfrm>
          <a:off x="47650" y="11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{247171D4-695E-4F14-8FE4-D61D4F109D85}</a:tableStyleId>
              </a:tblPr>
              <a:tblGrid>
                <a:gridCol w="3780100"/>
                <a:gridCol w="2598275"/>
                <a:gridCol w="2670325"/>
              </a:tblGrid>
              <a:tr h="4260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Engineering Specs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Required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of Conveyor Belt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 ~ 0.5 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 m/s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Cargo Size Range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10⨉10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⨉10 ~ 50⨉50⨉100 cm3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10⨉10⨉10 ~ 40⨉40⨉40 cm3</a:t>
                      </a:r>
                      <a:endParaRPr sz="24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 Time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&lt;4s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~1s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Depth Cameras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Filming Angle Range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-60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° ~ 60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°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-60° ~ 60°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Camera Distance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1m ~ 1.5m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1m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 Unilateral Error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9.6%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1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Restriction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3500 RMB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3200 RMB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C9DAF8">
                        <a:alpha val="5576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Aliasing of Reflection Tape Detection</a:t>
            </a:r>
            <a:endParaRPr sz="2400"/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Only tested for single object detection</a:t>
            </a:r>
            <a:endParaRPr sz="2400"/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No test for consecutive objects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Slight misalignment</a:t>
            </a:r>
            <a:endParaRPr sz="2400"/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Small offset exists in point cloud alignment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Considering only cuboid objects</a:t>
            </a:r>
            <a:endParaRPr sz="2400"/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Cylindrical objects</a:t>
            </a:r>
            <a:endParaRPr sz="2400"/>
          </a:p>
          <a:p>
            <a: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Irregular shapes</a:t>
            </a:r>
            <a:endParaRPr sz="2400"/>
          </a:p>
        </p:txBody>
      </p:sp>
      <p:sp>
        <p:nvSpPr>
          <p:cNvPr id="282" name="Google Shape;282;p3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Oversights</a:t>
            </a:r>
            <a:endParaRPr/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●"/>
            </a:pPr>
            <a:r>
              <a:rPr lang="en-US" sz="2400"/>
              <a:t>Conduct continuous test on the true conveyor belt with real-world settings</a:t>
            </a:r>
            <a:endParaRPr sz="2400"/>
          </a:p>
        </p:txBody>
      </p:sp>
      <p:sp>
        <p:nvSpPr>
          <p:cNvPr id="289" name="Google Shape;289;p3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Delivery Plan</a:t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126" y="2344450"/>
            <a:ext cx="4906925" cy="3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Design Real Time User Interface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Display the volume of the cargo</a:t>
            </a:r>
            <a:endParaRPr sz="2400"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Show the point cloud &amp; bounding box in real time</a:t>
            </a:r>
            <a:endParaRPr sz="2400"/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Delivery Plan</a:t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13" y="3161750"/>
            <a:ext cx="5756125" cy="2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1117925" y="3161750"/>
            <a:ext cx="3984300" cy="870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1117925" y="5014925"/>
            <a:ext cx="3984300" cy="870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 Schedule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b="2714" l="1322" r="2143" t="0"/>
          <a:stretch/>
        </p:blipFill>
        <p:spPr>
          <a:xfrm>
            <a:off x="83625" y="1618750"/>
            <a:ext cx="8976746" cy="4094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309" name="Google Shape;309;p37"/>
          <p:cNvCxnSpPr/>
          <p:nvPr/>
        </p:nvCxnSpPr>
        <p:spPr>
          <a:xfrm>
            <a:off x="7042200" y="3210100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7"/>
          <p:cNvCxnSpPr/>
          <p:nvPr/>
        </p:nvCxnSpPr>
        <p:spPr>
          <a:xfrm>
            <a:off x="7981800" y="428477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7"/>
          <p:cNvCxnSpPr/>
          <p:nvPr/>
        </p:nvCxnSpPr>
        <p:spPr>
          <a:xfrm>
            <a:off x="9060375" y="5028650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37"/>
          <p:cNvCxnSpPr/>
          <p:nvPr/>
        </p:nvCxnSpPr>
        <p:spPr>
          <a:xfrm>
            <a:off x="6227350" y="258152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37"/>
          <p:cNvSpPr txBox="1"/>
          <p:nvPr/>
        </p:nvSpPr>
        <p:spPr>
          <a:xfrm>
            <a:off x="6734825" y="2828500"/>
            <a:ext cx="726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6007925" y="2254800"/>
            <a:ext cx="726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7710225" y="3978650"/>
            <a:ext cx="726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8518625" y="4709375"/>
            <a:ext cx="726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EXPO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Newcombe, Richard A., et al. "KinectFusion: Real-time dense surface mapping and tracking."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and augmented reality (ISMAR)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 10th IEEE international symposium on. IEEE, 2011.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Loera, J. Rambau and F. Santos (2010),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Triangulations: Structures and Algorithms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(2nd revised ed.), Springer-Verlag, ISBN 9783642129711 Chapter 3: Polygon Triangulation: pp.103.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Besl, Paul J.; N.D. McKay (1992). "A Method for Registration of 3-D Shapes".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Trans. on Pattern Analysis and Machine Intelligence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Los Alamitos, CA, USA: IEEE Computer Society. 14 (2): 239–256. doi:10.1109/34.121791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Pirovano, Michele. "Kinfu–an open source implementation of Kinect Fusion+ case study: implementing a 3D scanner with PCL." no. October 2012 (2011).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Kakinoki, Yoshikazu, Masato Nakashima, Tetsuo Koezuka, Noriyuki Hiraoka, Hiroyuki Tsukahara, Yoshinori Suto, Yoshitaka Oshima, and Shinji Hashinami. Optical System for Detecting Three-dimensional Shape. Fujitsu Ltd, assignee. Patent US5004929A. 2 Apr. 1991.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Itsuzaki, YasuoYoshihiro, Masatoshi Nakamura, Noriyuki Suzuki, Misuzu Takano, and Kinji Horikami. Shape Detection Apparatus. Panasonic Corp, assignee. Patent US5995663A. 30 Nov. 1999.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Nakagawa, Yasuo, and Shree Nayer. Method of Detecting Solid Shape of Object with Autofocusing and Image Detection at Each Focus Level. Hitachi Ltd, assignee. Patent US5151609A. 29 Sept. 1992.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[8]. Specification for “</a:t>
            </a: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42" OAW, 17'-1" long”, 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Hytrol Conveyor Company, Inc.  http://www.cisco-eagle.com/catalog/product/12410/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heavy-duty- slider-bed-conveyor-model-tl-42-oaw-17-1-long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[9]. “Kinect for Windows Sensor Components and Specifications” https://msdn.microsoft.com/en-us/library/jj131033.aspx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[10]. K. Khoshelham, S.O. Elberink, “Accuracy and resolution of Kinect depth data for indoor mapping applications”, Sensors, 12:1437–1454, 2012.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[11]. Li, Lingling, Z. Wang, L. Qing, and H. He, “Fast Volume measurement based on Kinect 2.0 depth image”,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Microcomputer &amp; Its Applications,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1, no. 7, 2017, pp. 35-38.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[12]. 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22" name="Google Shape;322;p3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Reference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/>
          <p:nvPr/>
        </p:nvSpPr>
        <p:spPr>
          <a:xfrm>
            <a:off x="2240258" y="3573016"/>
            <a:ext cx="44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Presented by Group 17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62" y="1135650"/>
            <a:ext cx="5901224" cy="5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4339118" y="5213925"/>
            <a:ext cx="194100" cy="27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4040905" y="5213926"/>
            <a:ext cx="194100" cy="27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 rot="-5400000">
            <a:off x="4196357" y="5104690"/>
            <a:ext cx="57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0"/>
          <p:cNvSpPr txBox="1"/>
          <p:nvPr/>
        </p:nvSpPr>
        <p:spPr>
          <a:xfrm rot="-5400000">
            <a:off x="3868473" y="5127786"/>
            <a:ext cx="57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-45~45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25" y="1117900"/>
            <a:ext cx="7003000" cy="5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4675675" y="5357050"/>
            <a:ext cx="256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873925" y="1431825"/>
            <a:ext cx="399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 rot="-5400000">
            <a:off x="4500279" y="5351378"/>
            <a:ext cx="6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000"/>
              <a:t>60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1000"/>
              <a:t>60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5163127" y="5460495"/>
            <a:ext cx="221700" cy="351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 rot="-5400000">
            <a:off x="5004427" y="5264779"/>
            <a:ext cx="6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Motivation: The </a:t>
            </a:r>
            <a:r>
              <a:rPr lang="en-US" sz="2400"/>
              <a:t>growing e-market in China results in the q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uickly </a:t>
            </a:r>
            <a:r>
              <a:rPr lang="en-US" sz="2400"/>
              <a:t>expanding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demand of cargo delivery. Many companies ha</a:t>
            </a:r>
            <a:r>
              <a:rPr lang="en-US" sz="2400"/>
              <a:t>ve d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emands on: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Fast packing and loading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Efficient usage of vehicle capacity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freight calculation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Background Recap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525" y="3597950"/>
            <a:ext cx="2650525" cy="2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9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</a:t>
            </a:r>
            <a:r>
              <a:rPr b="0" i="0" lang="en-US" sz="2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42" OAW, 17'-1" long</a:t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25" y="2081000"/>
            <a:ext cx="2558625" cy="1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800" y="2081000"/>
            <a:ext cx="5816350" cy="3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/>
        </p:nvSpPr>
        <p:spPr>
          <a:xfrm>
            <a:off x="5171575" y="4140825"/>
            <a:ext cx="272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=0.33m/s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1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meters space between two goods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m/s maximum speed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T_min = 2 / 0.5 = 4s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2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Kinect 2.0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1488 * 2 = 2976RMB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Support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* 2 = 60RMB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Reflection Tape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10RMB/m * 20 m = 200RMB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3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errors increase quadratically with camera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About 0.5 cm deviation at 1.5 m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= 0.5cm/5cm = 10%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3" name="Google Shape;383;p4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763" y="2506822"/>
            <a:ext cx="5884474" cy="3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784200" y="5945225"/>
            <a:ext cx="7596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“Kinect for Windows Sensor Components and Specifications” https://msdn.microsoft.com/en-us/library/jj131033.aspx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4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Projective: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measurement of the volume of goods on a conveyor belt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Automatic running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Standardized measurement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build, install and use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Low-cost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Expected outcome: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Volume of the goods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3-D model map of the goods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445" y="2462600"/>
            <a:ext cx="2422550" cy="1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862350" y="5890450"/>
            <a:ext cx="78348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Referenece: https://ss0.bdstatic.com/70cFuHSh_Q1YnxGkpoWK1HF6hhy/it/u=3831402330,1049417822&amp;fm=200&amp;gp=0.jpg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203425" y="4335775"/>
            <a:ext cx="330600" cy="4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5327" y="4756075"/>
            <a:ext cx="1426793" cy="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2125" y="5314625"/>
            <a:ext cx="1061875" cy="10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lang="en-US" sz="2400"/>
              <a:t>Cargo size range 	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Engineering Specification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7475" y="4393024"/>
            <a:ext cx="1927992" cy="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3841" y="2302801"/>
            <a:ext cx="444953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989975"/>
            <a:ext cx="1742180" cy="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Two depth cameras -&gt; Depth images and IR images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Reflection tape -&gt; Locating the cargo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Extract point clouds from depth images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Align and combine point clouds from one camera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Combine point clouds from two cameras</a:t>
            </a:r>
            <a:endParaRPr sz="2400"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Solution</a:t>
            </a:r>
            <a:endParaRPr/>
          </a:p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Mechanical Structures: 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Conveyor belt &amp; reflection tape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Cameras &amp; supports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Software Parts: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Point cloud generation &amp; background elimination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Cargo detection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Coordinate conversion &amp; point cloud alignment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Volume estimation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3-D model output</a:t>
            </a:r>
            <a:endParaRPr sz="2400"/>
          </a:p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Decomposition</a:t>
            </a:r>
            <a:endParaRPr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Flow Chart</a:t>
            </a:r>
            <a:endParaRPr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27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8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Chosen </a:t>
            </a:r>
            <a:r>
              <a:rPr lang="en-US"/>
              <a:t>Concept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27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897100" y="2129350"/>
            <a:ext cx="17097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Top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Side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800" y="1129201"/>
            <a:ext cx="4837225" cy="511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